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notesMasterIdLst>
    <p:notesMasterId r:id="rId3"/>
  </p:notesMasterIdLst>
  <p:sldIdLst>
    <p:sldId id="274" r:id="rId2"/>
  </p:sldIdLst>
  <p:sldSz cx="9144000" cy="6858000" type="screen4x3"/>
  <p:notesSz cx="6735763" cy="98663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5F389"/>
    <a:srgbClr val="CBA9E5"/>
    <a:srgbClr val="723577"/>
    <a:srgbClr val="990000"/>
    <a:srgbClr val="006C31"/>
    <a:srgbClr val="BC8FDD"/>
    <a:srgbClr val="57D3FF"/>
    <a:srgbClr val="A4FAD1"/>
    <a:srgbClr val="AC450C"/>
    <a:srgbClr val="69D8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405" autoAdjust="0"/>
    <p:restoredTop sz="94667" autoAdjust="0"/>
  </p:normalViewPr>
  <p:slideViewPr>
    <p:cSldViewPr>
      <p:cViewPr varScale="1">
        <p:scale>
          <a:sx n="110" d="100"/>
          <a:sy n="110" d="100"/>
        </p:scale>
        <p:origin x="1602" y="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hart>
    <c:autoTitleDeleted val="0"/>
    <c:view3D>
      <c:rotX val="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8.8317149266799108E-2"/>
          <c:y val="4.3457605975038845E-2"/>
          <c:w val="0.91168285073320088"/>
          <c:h val="0.81995939845067822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план</c:v>
                </c:pt>
              </c:strCache>
            </c:strRef>
          </c:tx>
          <c:spPr>
            <a:gradFill>
              <a:gsLst>
                <a:gs pos="0">
                  <a:srgbClr val="8488C4"/>
                </a:gs>
                <a:gs pos="53000">
                  <a:srgbClr val="D4DEFF"/>
                </a:gs>
                <a:gs pos="83000">
                  <a:srgbClr val="D4DEFF"/>
                </a:gs>
                <a:gs pos="100000">
                  <a:srgbClr val="96AB94"/>
                </a:gs>
              </a:gsLst>
              <a:lin ang="5400000" scaled="0"/>
            </a:gradFill>
            <a:ln>
              <a:solidFill>
                <a:schemeClr val="tx1"/>
              </a:solidFill>
            </a:ln>
          </c:spPr>
          <c:invertIfNegative val="0"/>
          <c:dLbls>
            <c:dLbl>
              <c:idx val="0"/>
              <c:layout>
                <c:manualLayout>
                  <c:x val="1.1326468312898975E-2"/>
                  <c:y val="-8.016786013675272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1.6180669018427106E-3"/>
                  <c:y val="-1.2247726034116454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-8.0903345092135526E-3"/>
                  <c:y val="-2.67226200455841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4"/>
              <c:layout>
                <c:manualLayout>
                  <c:x val="-1.2944535214741712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Безвозмездные поступления</c:v>
                </c:pt>
                <c:pt idx="1">
                  <c:v>Налоговые доходы</c:v>
                </c:pt>
                <c:pt idx="2">
                  <c:v>Неналоговые доходы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 formatCode="0.0">
                  <c:v>893.8</c:v>
                </c:pt>
                <c:pt idx="1">
                  <c:v>526</c:v>
                </c:pt>
                <c:pt idx="2">
                  <c:v>18.399999999999999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факт</c:v>
                </c:pt>
              </c:strCache>
            </c:strRef>
          </c:tx>
          <c:spPr>
            <a:gradFill flip="none" rotWithShape="1">
              <a:gsLst>
                <a:gs pos="0">
                  <a:srgbClr val="DDEBCF"/>
                </a:gs>
                <a:gs pos="50000">
                  <a:srgbClr val="9CB86E"/>
                </a:gs>
                <a:gs pos="100000">
                  <a:srgbClr val="156B13"/>
                </a:gs>
              </a:gsLst>
              <a:lin ang="5400000" scaled="0"/>
              <a:tileRect/>
            </a:gradFill>
            <a:ln>
              <a:solidFill>
                <a:schemeClr val="tx1"/>
              </a:solidFill>
            </a:ln>
          </c:spPr>
          <c:invertIfNegative val="0"/>
          <c:dPt>
            <c:idx val="0"/>
            <c:invertIfNegative val="0"/>
            <c:bubble3D val="0"/>
            <c:spPr>
              <a:gradFill>
                <a:gsLst>
                  <a:gs pos="0">
                    <a:srgbClr val="DDEBCF"/>
                  </a:gs>
                  <a:gs pos="50000">
                    <a:srgbClr val="9CB86E"/>
                  </a:gs>
                  <a:gs pos="100000">
                    <a:srgbClr val="156B13"/>
                  </a:gs>
                </a:gsLst>
                <a:lin ang="5400000" scaled="0"/>
              </a:gradFill>
              <a:ln>
                <a:solidFill>
                  <a:schemeClr val="tx1"/>
                </a:solidFill>
              </a:ln>
            </c:spPr>
          </c:dPt>
          <c:dPt>
            <c:idx val="1"/>
            <c:invertIfNegative val="0"/>
            <c:bubble3D val="0"/>
            <c:spPr>
              <a:gradFill>
                <a:gsLst>
                  <a:gs pos="0">
                    <a:srgbClr val="DDEBCF"/>
                  </a:gs>
                  <a:gs pos="50000">
                    <a:srgbClr val="9CB86E"/>
                  </a:gs>
                  <a:gs pos="100000">
                    <a:srgbClr val="156B13"/>
                  </a:gs>
                </a:gsLst>
                <a:lin ang="5400000" scaled="0"/>
              </a:gradFill>
              <a:ln>
                <a:solidFill>
                  <a:schemeClr val="tx1"/>
                </a:solidFill>
              </a:ln>
            </c:spPr>
          </c:dPt>
          <c:dPt>
            <c:idx val="2"/>
            <c:invertIfNegative val="0"/>
            <c:bubble3D val="0"/>
            <c:spPr>
              <a:gradFill>
                <a:gsLst>
                  <a:gs pos="0">
                    <a:srgbClr val="DDEBCF"/>
                  </a:gs>
                  <a:gs pos="50000">
                    <a:srgbClr val="9CB86E"/>
                  </a:gs>
                  <a:gs pos="100000">
                    <a:srgbClr val="156B13"/>
                  </a:gs>
                </a:gsLst>
                <a:lin ang="5400000" scaled="0"/>
              </a:gradFill>
              <a:ln>
                <a:solidFill>
                  <a:schemeClr val="tx1"/>
                </a:solidFill>
              </a:ln>
            </c:spPr>
          </c:dPt>
          <c:dLbls>
            <c:dLbl>
              <c:idx val="0"/>
              <c:layout>
                <c:manualLayout>
                  <c:x val="1.2944535214741685E-2"/>
                  <c:y val="2.67226200455841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-1.1865686873419245E-16"/>
                  <c:y val="5.344524009116844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Безвозмездные поступления</c:v>
                </c:pt>
                <c:pt idx="1">
                  <c:v>Налоговые доходы</c:v>
                </c:pt>
                <c:pt idx="2">
                  <c:v>Неналоговые доходы</c:v>
                </c:pt>
              </c:strCache>
            </c:strRef>
          </c:cat>
          <c:val>
            <c:numRef>
              <c:f>Лист1!$C$2:$C$4</c:f>
              <c:numCache>
                <c:formatCode>0.0</c:formatCode>
                <c:ptCount val="3"/>
                <c:pt idx="0">
                  <c:v>192.7</c:v>
                </c:pt>
                <c:pt idx="1">
                  <c:v>104.7</c:v>
                </c:pt>
                <c:pt idx="2">
                  <c:v>9.1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115141248"/>
        <c:axId val="16563336"/>
        <c:axId val="0"/>
      </c:bar3DChart>
      <c:catAx>
        <c:axId val="11514124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800" b="1" baseline="0"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16563336"/>
        <c:crosses val="autoZero"/>
        <c:auto val="1"/>
        <c:lblAlgn val="ctr"/>
        <c:lblOffset val="100"/>
        <c:noMultiLvlLbl val="0"/>
      </c:catAx>
      <c:valAx>
        <c:axId val="16563336"/>
        <c:scaling>
          <c:orientation val="minMax"/>
          <c:min val="50"/>
        </c:scaling>
        <c:delete val="1"/>
        <c:axPos val="l"/>
        <c:numFmt formatCode="0.0" sourceLinked="1"/>
        <c:majorTickMark val="out"/>
        <c:minorTickMark val="none"/>
        <c:tickLblPos val="nextTo"/>
        <c:crossAx val="115141248"/>
        <c:crosses val="autoZero"/>
        <c:crossBetween val="between"/>
        <c:majorUnit val="150"/>
      </c:valAx>
    </c:plotArea>
    <c:legend>
      <c:legendPos val="b"/>
      <c:legendEntry>
        <c:idx val="0"/>
        <c:txPr>
          <a:bodyPr/>
          <a:lstStyle/>
          <a:p>
            <a:pPr>
              <a:defRPr sz="2000" baseline="0"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</c:legendEntry>
      <c:layout>
        <c:manualLayout>
          <c:xMode val="edge"/>
          <c:yMode val="edge"/>
          <c:x val="0.74980838010863216"/>
          <c:y val="0.25467201609836781"/>
          <c:w val="0.24060705793138173"/>
          <c:h val="6.4691560092697054E-2"/>
        </c:manualLayout>
      </c:layout>
      <c:overlay val="0"/>
      <c:spPr>
        <a:solidFill>
          <a:schemeClr val="bg1"/>
        </a:solidFill>
      </c:spPr>
      <c:txPr>
        <a:bodyPr/>
        <a:lstStyle/>
        <a:p>
          <a:pPr>
            <a:defRPr sz="2000" baseline="0"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4" y="0"/>
            <a:ext cx="2918830" cy="493316"/>
          </a:xfrm>
          <a:prstGeom prst="rect">
            <a:avLst/>
          </a:prstGeom>
        </p:spPr>
        <p:txBody>
          <a:bodyPr vert="horz" lIns="90763" tIns="45382" rIns="90763" bIns="45382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15378" y="0"/>
            <a:ext cx="2918830" cy="493316"/>
          </a:xfrm>
          <a:prstGeom prst="rect">
            <a:avLst/>
          </a:prstGeom>
        </p:spPr>
        <p:txBody>
          <a:bodyPr vert="horz" lIns="90763" tIns="45382" rIns="90763" bIns="45382" rtlCol="0"/>
          <a:lstStyle>
            <a:lvl1pPr algn="r">
              <a:defRPr sz="1200"/>
            </a:lvl1pPr>
          </a:lstStyle>
          <a:p>
            <a:fld id="{31FD9269-0BD3-485B-8273-EEC0A3B61763}" type="datetimeFigureOut">
              <a:rPr lang="ru-RU" smtClean="0"/>
              <a:pPr/>
              <a:t>20.04.2026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01700" y="739775"/>
            <a:ext cx="493236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763" tIns="45382" rIns="90763" bIns="45382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3577" y="4686501"/>
            <a:ext cx="5388610" cy="4439841"/>
          </a:xfrm>
          <a:prstGeom prst="rect">
            <a:avLst/>
          </a:prstGeom>
        </p:spPr>
        <p:txBody>
          <a:bodyPr vert="horz" lIns="90763" tIns="45382" rIns="90763" bIns="45382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4" y="9371287"/>
            <a:ext cx="2918830" cy="493316"/>
          </a:xfrm>
          <a:prstGeom prst="rect">
            <a:avLst/>
          </a:prstGeom>
        </p:spPr>
        <p:txBody>
          <a:bodyPr vert="horz" lIns="90763" tIns="45382" rIns="90763" bIns="45382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15378" y="9371287"/>
            <a:ext cx="2918830" cy="493316"/>
          </a:xfrm>
          <a:prstGeom prst="rect">
            <a:avLst/>
          </a:prstGeom>
        </p:spPr>
        <p:txBody>
          <a:bodyPr vert="horz" lIns="90763" tIns="45382" rIns="90763" bIns="45382" rtlCol="0" anchor="b"/>
          <a:lstStyle>
            <a:lvl1pPr algn="r">
              <a:defRPr sz="1200"/>
            </a:lvl1pPr>
          </a:lstStyle>
          <a:p>
            <a:fld id="{FFF1F989-1C83-42C2-A79E-8C9470B5F8C1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206103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21C5DC1-6182-47C0-AF33-8AC9934E26F9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20.04.2026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2F4F9FD-FF75-43D9-BBBD-AEEF479F9153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8243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5E006AA-D804-43EB-B0D3-175C745060F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20.04.2026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CB72309-4A16-47C7-8157-063D74C416A9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83346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7E9DADB-70BA-4312-B568-9C7E30CC36B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20.04.2026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92FB760-1AB2-4CE8-8E0B-E5F6B7F25DCC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94938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C0EDD6E-E05B-4657-BC45-93CE83FB672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20.04.2026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A319F55-6F78-4A25-994D-3F512FBF601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85964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AA977A2-44B7-4547-807E-B8300AC58F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20.04.2026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73B6C4F-EFDB-4064-AFC7-9490BBE2A4AB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01715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7F69B38-96AA-4FA7-9EBF-945D416F3085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20.04.2026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7DDE5DB-97FB-4438-8D20-B349F5DFB1A6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08320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E19FE5A-0B52-4AFD-A20B-ECA54860B84F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20.04.2026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550F062-6094-43A7-8C92-5C5EA4DA58DF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947531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B95C9C9-613D-4A99-8416-F436E22F7944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20.04.2026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EACD60D-6565-405E-B5C7-51503E6C939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88929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C6E1B1B-1524-49A1-AF85-43AA81EFE1DB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20.04.2026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AEB4D7E-120F-4C11-8D45-5B704600A66E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65269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0CD05F5-886B-4726-90C6-51DF5031FDFF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20.04.2026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FC91590-9640-4F43-A7B4-B483D6B1B8D5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677173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E18A2D2-FF82-4235-96A0-F6BA9A57927C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20.04.2026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79372E-7BEB-4505-B4F3-1E5752E04882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40282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15D96EA-A9D5-4B3E-B172-19630498F762}" type="datetimeFigureOut">
              <a:rPr lang="ru-RU" smtClean="0">
                <a:solidFill>
                  <a:prstClr val="black">
                    <a:tint val="75000"/>
                  </a:prstClr>
                </a:solidFill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20.04.2026</a:t>
            </a:fld>
            <a:endParaRPr lang="ru-RU" dirty="0">
              <a:solidFill>
                <a:prstClr val="black">
                  <a:tint val="75000"/>
                </a:prstClr>
              </a:solidFill>
              <a:latin typeface="Arial" charset="0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 dirty="0">
              <a:solidFill>
                <a:prstClr val="black">
                  <a:tint val="75000"/>
                </a:prstClr>
              </a:solidFill>
              <a:latin typeface="Arial" charset="0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4430646-AF43-453A-B1FD-AC3044119854}" type="slidenum">
              <a:rPr lang="ru-RU" smtClean="0">
                <a:solidFill>
                  <a:prstClr val="black">
                    <a:tint val="75000"/>
                  </a:prstClr>
                </a:solidFill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136787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 idx="4294967295"/>
          </p:nvPr>
        </p:nvSpPr>
        <p:spPr>
          <a:xfrm>
            <a:off x="611560" y="116632"/>
            <a:ext cx="7981950" cy="1728787"/>
          </a:xfrm>
        </p:spPr>
        <p:txBody>
          <a:bodyPr>
            <a:noAutofit/>
          </a:bodyPr>
          <a:lstStyle/>
          <a:p>
            <a:r>
              <a:rPr lang="ru-RU" sz="2000" b="1" dirty="0" smtClean="0">
                <a:solidFill>
                  <a:schemeClr val="tx1"/>
                </a:solidFill>
                <a:cs typeface="Times New Roman" pitchFamily="18" charset="0"/>
              </a:rPr>
              <a:t/>
            </a:r>
            <a:br>
              <a:rPr lang="ru-RU" sz="2000" b="1" dirty="0" smtClean="0">
                <a:solidFill>
                  <a:schemeClr val="tx1"/>
                </a:solidFill>
                <a:cs typeface="Times New Roman" pitchFamily="18" charset="0"/>
              </a:rPr>
            </a:br>
            <a:r>
              <a:rPr lang="ru-RU" sz="1800" b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Структура доходов бюджета </a:t>
            </a:r>
            <a:br>
              <a:rPr lang="ru-RU" sz="1800" b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b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Ардатовского </a:t>
            </a:r>
            <a:r>
              <a:rPr lang="ru-RU" sz="1800" b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муниципального округа на </a:t>
            </a:r>
            <a:r>
              <a:rPr lang="ru-RU" sz="1800" b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01.04.2026 </a:t>
            </a:r>
            <a:r>
              <a:rPr lang="ru-RU" sz="1800" b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г., млн</a:t>
            </a:r>
            <a:r>
              <a:rPr lang="ru-RU" sz="1800" b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рублей</a:t>
            </a:r>
            <a:r>
              <a:rPr lang="ru-RU" sz="1800" b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800" b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dirty="0" smtClean="0">
                <a:latin typeface="Calibri" pitchFamily="34" charset="0"/>
                <a:cs typeface="Calibri" pitchFamily="34" charset="0"/>
              </a:rPr>
              <a:t>                                                                                                </a:t>
            </a:r>
            <a:r>
              <a:rPr lang="ru-RU" sz="24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/>
            </a:r>
            <a:br>
              <a:rPr lang="ru-RU" sz="24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</a:br>
            <a:r>
              <a:rPr lang="ru-RU" sz="24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                                                                                                </a:t>
            </a:r>
            <a:r>
              <a:rPr lang="ru-RU" sz="2000" b="1" dirty="0" smtClean="0">
                <a:solidFill>
                  <a:schemeClr val="tx1"/>
                </a:solidFill>
                <a:cs typeface="Times New Roman" pitchFamily="18" charset="0"/>
              </a:rPr>
              <a:t>                       </a:t>
            </a:r>
            <a:endParaRPr lang="ru-RU" sz="2000" b="1" dirty="0">
              <a:solidFill>
                <a:schemeClr val="tx1"/>
              </a:solidFill>
              <a:cs typeface="Times New Roman" pitchFamily="18" charset="0"/>
            </a:endParaRPr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1843923887"/>
              </p:ext>
            </p:extLst>
          </p:nvPr>
        </p:nvGraphicFramePr>
        <p:xfrm>
          <a:off x="683568" y="1340768"/>
          <a:ext cx="7848872" cy="51125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33266813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6180">
        <p:fade/>
      </p:transition>
    </mc:Choice>
    <mc:Fallback xmlns="">
      <p:transition spd="med" advTm="618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4"/>
</p:tagLst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3499</TotalTime>
  <Words>4</Words>
  <Application>Microsoft Office PowerPoint</Application>
  <PresentationFormat>Экран (4:3)</PresentationFormat>
  <Paragraphs>5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Calibri</vt:lpstr>
      <vt:lpstr>Times New Roman</vt:lpstr>
      <vt:lpstr>Тема Office</vt:lpstr>
      <vt:lpstr> Структура доходов бюджета  Ардатовского муниципального округа на 01.04.2026 г., млн. рублей                                                                                                                                                                                                                          </vt:lpstr>
    </vt:vector>
  </TitlesOfParts>
  <Company>WareZ Provider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Структура доходной части бюджета Шарангского муниципального района  за 2008-2012 годы                                                                                        млн.руб.</dc:title>
  <dc:creator>Домрачева</dc:creator>
  <cp:lastModifiedBy>Татьяна</cp:lastModifiedBy>
  <cp:revision>242</cp:revision>
  <cp:lastPrinted>2024-04-10T11:24:26Z</cp:lastPrinted>
  <dcterms:created xsi:type="dcterms:W3CDTF">2013-01-23T06:06:02Z</dcterms:created>
  <dcterms:modified xsi:type="dcterms:W3CDTF">2026-04-20T07:02:42Z</dcterms:modified>
</cp:coreProperties>
</file>